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  <p:embeddedFont>
      <p:font typeface="Nuni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5861A57-B2F9-459B-82FD-96A0A39EE2CC}">
  <a:tblStyle styleId="{D5861A57-B2F9-459B-82FD-96A0A39EE2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37" Type="http://schemas.openxmlformats.org/officeDocument/2006/relationships/font" Target="fonts/Nunito-bold.fntdata"/><Relationship Id="rId14" Type="http://schemas.openxmlformats.org/officeDocument/2006/relationships/slide" Target="slides/slide8.xml"/><Relationship Id="rId36" Type="http://schemas.openxmlformats.org/officeDocument/2006/relationships/font" Target="fonts/Nunito-regular.fntdata"/><Relationship Id="rId17" Type="http://schemas.openxmlformats.org/officeDocument/2006/relationships/slide" Target="slides/slide11.xml"/><Relationship Id="rId39" Type="http://schemas.openxmlformats.org/officeDocument/2006/relationships/font" Target="fonts/Nunito-boldItalic.fntdata"/><Relationship Id="rId16" Type="http://schemas.openxmlformats.org/officeDocument/2006/relationships/slide" Target="slides/slide10.xml"/><Relationship Id="rId38" Type="http://schemas.openxmlformats.org/officeDocument/2006/relationships/font" Target="fonts/Nuni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397ab78c30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397ab78c30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397ab78c30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397ab78c3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397ab78c30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397ab78c3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397ab78c30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397ab78c30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397ab78c3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397ab78c3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397ab78c3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397ab78c3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397ab78c3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397ab78c3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397ab78c3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397ab78c3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397ab78c30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397ab78c30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397ab78c3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397ab78c3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7840158d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37840158d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397ab78c3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397ab78c3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397ab78c3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397ab78c3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397ab78c30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397ab78c3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397ab78c3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397ab78c3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397ab78c3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397ab78c3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397ab78c30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397ab78c30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397ab78c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397ab78c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37840158d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37840158d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397ab78c3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397ab78c3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397ab78c3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397ab78c3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397ab78c3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397ab78c3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397ab78c30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397ab78c3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397ab78c3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397ab78c3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91353" y="10114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INFSCI 2560</a:t>
            </a:r>
            <a:endParaRPr sz="30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311700" y="2409375"/>
            <a:ext cx="8520600" cy="21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-GB" sz="2190"/>
              <a:t>Group Name: </a:t>
            </a:r>
            <a:r>
              <a:rPr b="1" i="1" lang="en-GB" sz="2190"/>
              <a:t>Lamborghini</a:t>
            </a:r>
            <a:endParaRPr b="1" i="1" sz="21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1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-GB" sz="2190"/>
              <a:t>Group Member: </a:t>
            </a:r>
            <a:endParaRPr b="1" sz="21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2190"/>
              <a:t>Chengzhuo Xiong 		CHX53</a:t>
            </a:r>
            <a:endParaRPr sz="21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2190"/>
              <a:t>Yutong Tang 			YUT89</a:t>
            </a:r>
            <a:br>
              <a:rPr lang="en-GB" sz="2190"/>
            </a:br>
            <a:r>
              <a:rPr lang="en-GB" sz="2190"/>
              <a:t>  Sizhe Fu				  </a:t>
            </a:r>
            <a:r>
              <a:rPr lang="en-GB" sz="2190"/>
              <a:t>SIF33</a:t>
            </a:r>
            <a:r>
              <a:rPr lang="en-GB" sz="2190"/>
              <a:t>	</a:t>
            </a:r>
            <a:endParaRPr sz="21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2190"/>
              <a:t>Shiyuan Luo                      SHL298</a:t>
            </a:r>
            <a:endParaRPr sz="219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Function Display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(Guests &amp; Users)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827150" y="4929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/>
              <a:t>Administrators</a:t>
            </a:r>
            <a:endParaRPr/>
          </a:p>
        </p:txBody>
      </p:sp>
      <p:sp>
        <p:nvSpPr>
          <p:cNvPr id="197" name="Google Shape;197;p23"/>
          <p:cNvSpPr txBox="1"/>
          <p:nvPr>
            <p:ph idx="1" type="body"/>
          </p:nvPr>
        </p:nvSpPr>
        <p:spPr>
          <a:xfrm>
            <a:off x="827150" y="1149250"/>
            <a:ext cx="36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Log In</a:t>
            </a:r>
            <a:endParaRPr sz="1500"/>
          </a:p>
        </p:txBody>
      </p:sp>
      <p:sp>
        <p:nvSpPr>
          <p:cNvPr id="198" name="Google Shape;198;p23"/>
          <p:cNvSpPr txBox="1"/>
          <p:nvPr>
            <p:ph idx="2" type="body"/>
          </p:nvPr>
        </p:nvSpPr>
        <p:spPr>
          <a:xfrm>
            <a:off x="4710900" y="1149250"/>
            <a:ext cx="36861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View Profile</a:t>
            </a:r>
            <a:endParaRPr sz="1500"/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250" y="1679225"/>
            <a:ext cx="4155250" cy="29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275" y="1707250"/>
            <a:ext cx="4155250" cy="293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type="title"/>
          </p:nvPr>
        </p:nvSpPr>
        <p:spPr>
          <a:xfrm>
            <a:off x="827150" y="5250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/>
              <a:t>Administrators</a:t>
            </a:r>
            <a:endParaRPr/>
          </a:p>
        </p:txBody>
      </p:sp>
      <p:sp>
        <p:nvSpPr>
          <p:cNvPr id="206" name="Google Shape;206;p24"/>
          <p:cNvSpPr txBox="1"/>
          <p:nvPr>
            <p:ph idx="1" type="body"/>
          </p:nvPr>
        </p:nvSpPr>
        <p:spPr>
          <a:xfrm>
            <a:off x="827150" y="1181325"/>
            <a:ext cx="36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Add new products</a:t>
            </a:r>
            <a:endParaRPr sz="1500"/>
          </a:p>
        </p:txBody>
      </p:sp>
      <p:sp>
        <p:nvSpPr>
          <p:cNvPr id="207" name="Google Shape;207;p24"/>
          <p:cNvSpPr txBox="1"/>
          <p:nvPr>
            <p:ph idx="2" type="body"/>
          </p:nvPr>
        </p:nvSpPr>
        <p:spPr>
          <a:xfrm>
            <a:off x="4710900" y="1181325"/>
            <a:ext cx="36861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Edit/Delete Products</a:t>
            </a:r>
            <a:endParaRPr sz="1500"/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250" y="1782875"/>
            <a:ext cx="3922350" cy="287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0250" y="1782875"/>
            <a:ext cx="4370550" cy="287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787075" y="4609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/>
              <a:t>Administrators</a:t>
            </a:r>
            <a:endParaRPr/>
          </a:p>
        </p:txBody>
      </p:sp>
      <p:sp>
        <p:nvSpPr>
          <p:cNvPr id="215" name="Google Shape;215;p25"/>
          <p:cNvSpPr txBox="1"/>
          <p:nvPr>
            <p:ph idx="1" type="body"/>
          </p:nvPr>
        </p:nvSpPr>
        <p:spPr>
          <a:xfrm>
            <a:off x="787075" y="1117200"/>
            <a:ext cx="36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View all the transactions</a:t>
            </a:r>
            <a:endParaRPr sz="1500"/>
          </a:p>
        </p:txBody>
      </p:sp>
      <p:sp>
        <p:nvSpPr>
          <p:cNvPr id="216" name="Google Shape;216;p25"/>
          <p:cNvSpPr txBox="1"/>
          <p:nvPr>
            <p:ph idx="2" type="body"/>
          </p:nvPr>
        </p:nvSpPr>
        <p:spPr>
          <a:xfrm>
            <a:off x="4670825" y="1117200"/>
            <a:ext cx="36861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View all the Users</a:t>
            </a:r>
            <a:endParaRPr sz="1500"/>
          </a:p>
        </p:txBody>
      </p:sp>
      <p:pic>
        <p:nvPicPr>
          <p:cNvPr id="217" name="Google Shape;2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750" y="1731000"/>
            <a:ext cx="4155250" cy="308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00" y="1675200"/>
            <a:ext cx="4002850" cy="313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type="title"/>
          </p:nvPr>
        </p:nvSpPr>
        <p:spPr>
          <a:xfrm>
            <a:off x="787075" y="4609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/>
              <a:t>Administrators</a:t>
            </a:r>
            <a:endParaRPr/>
          </a:p>
        </p:txBody>
      </p:sp>
      <p:sp>
        <p:nvSpPr>
          <p:cNvPr id="224" name="Google Shape;224;p26"/>
          <p:cNvSpPr txBox="1"/>
          <p:nvPr>
            <p:ph idx="1" type="body"/>
          </p:nvPr>
        </p:nvSpPr>
        <p:spPr>
          <a:xfrm>
            <a:off x="787075" y="1117200"/>
            <a:ext cx="36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Edit the data for every users</a:t>
            </a:r>
            <a:endParaRPr sz="1500"/>
          </a:p>
        </p:txBody>
      </p:sp>
      <p:sp>
        <p:nvSpPr>
          <p:cNvPr id="225" name="Google Shape;225;p26"/>
          <p:cNvSpPr txBox="1"/>
          <p:nvPr>
            <p:ph idx="2" type="body"/>
          </p:nvPr>
        </p:nvSpPr>
        <p:spPr>
          <a:xfrm>
            <a:off x="4670825" y="1117200"/>
            <a:ext cx="36861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Delete Users</a:t>
            </a:r>
            <a:endParaRPr sz="1500"/>
          </a:p>
        </p:txBody>
      </p:sp>
      <p:pic>
        <p:nvPicPr>
          <p:cNvPr id="226" name="Google Shape;22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650" y="1603338"/>
            <a:ext cx="4065301" cy="3123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28075"/>
            <a:ext cx="4220149" cy="307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Function Display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(Administrators)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Technologies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(MERN Stack)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Char char="★"/>
            </a:pPr>
            <a:r>
              <a:rPr lang="en-GB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Front-End</a:t>
            </a:r>
            <a:endParaRPr/>
          </a:p>
        </p:txBody>
      </p:sp>
      <p:sp>
        <p:nvSpPr>
          <p:cNvPr id="243" name="Google Shape;243;p29"/>
          <p:cNvSpPr txBox="1"/>
          <p:nvPr>
            <p:ph idx="1" type="body"/>
          </p:nvPr>
        </p:nvSpPr>
        <p:spPr>
          <a:xfrm>
            <a:off x="819150" y="1538700"/>
            <a:ext cx="7505700" cy="3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145" lvl="0" marL="457200" rtl="0" algn="l">
              <a:spcBef>
                <a:spcPts val="0"/>
              </a:spcBef>
              <a:spcAft>
                <a:spcPts val="0"/>
              </a:spcAft>
              <a:buSzPts val="1552"/>
              <a:buChar char="●"/>
            </a:pPr>
            <a:r>
              <a:rPr b="1" lang="en-GB" sz="1551"/>
              <a:t>react</a:t>
            </a:r>
            <a:r>
              <a:rPr lang="en-GB" sz="1551"/>
              <a:t>: A popular JavaScript library for building user interfaces, with features such as a declarative programming model, component-based architecture, and support for server-side rendering.</a:t>
            </a:r>
            <a:endParaRPr sz="1551"/>
          </a:p>
          <a:p>
            <a:pPr indent="-327145" lvl="0" marL="457200" rtl="0" algn="l">
              <a:spcBef>
                <a:spcPts val="0"/>
              </a:spcBef>
              <a:spcAft>
                <a:spcPts val="0"/>
              </a:spcAft>
              <a:buSzPts val="1552"/>
              <a:buChar char="●"/>
            </a:pPr>
            <a:r>
              <a:rPr b="1" lang="en-GB" sz="1551"/>
              <a:t>cors</a:t>
            </a:r>
            <a:r>
              <a:rPr lang="en-GB" sz="1551"/>
              <a:t>: A Node.js package that provides </a:t>
            </a:r>
            <a:r>
              <a:rPr b="1" lang="en-GB" sz="1551"/>
              <a:t>middleware</a:t>
            </a:r>
            <a:r>
              <a:rPr lang="en-GB" sz="1551"/>
              <a:t> for handling Cross-Origin Resource Sharing (CORS) requests, allowing web pages to access resources from other domains.</a:t>
            </a:r>
            <a:endParaRPr sz="1551"/>
          </a:p>
          <a:p>
            <a:pPr indent="-327145" lvl="0" marL="457200" rtl="0" algn="l">
              <a:spcBef>
                <a:spcPts val="0"/>
              </a:spcBef>
              <a:spcAft>
                <a:spcPts val="0"/>
              </a:spcAft>
              <a:buSzPts val="1552"/>
              <a:buChar char="●"/>
            </a:pPr>
            <a:r>
              <a:rPr b="1" lang="en-GB" sz="1551"/>
              <a:t>date-fns</a:t>
            </a:r>
            <a:r>
              <a:rPr lang="en-GB" sz="1551"/>
              <a:t>: A lightweight and modular JavaScript library for </a:t>
            </a:r>
            <a:r>
              <a:rPr b="1" lang="en-GB" sz="1551"/>
              <a:t>parsing, manipulating, and formatting dates</a:t>
            </a:r>
            <a:r>
              <a:rPr lang="en-GB" sz="1551"/>
              <a:t>.</a:t>
            </a:r>
            <a:endParaRPr sz="1551"/>
          </a:p>
          <a:p>
            <a:pPr indent="-327145" lvl="0" marL="457200" rtl="0" algn="l">
              <a:spcBef>
                <a:spcPts val="0"/>
              </a:spcBef>
              <a:spcAft>
                <a:spcPts val="0"/>
              </a:spcAft>
              <a:buSzPts val="1552"/>
              <a:buChar char="●"/>
            </a:pPr>
            <a:r>
              <a:rPr b="1" lang="en-GB" sz="1551"/>
              <a:t>axios</a:t>
            </a:r>
            <a:r>
              <a:rPr lang="en-GB" sz="1551"/>
              <a:t>: Promise-based HTTP client, </a:t>
            </a:r>
            <a:r>
              <a:rPr b="1" lang="en-GB" sz="1551"/>
              <a:t>handling request and response</a:t>
            </a:r>
            <a:r>
              <a:rPr lang="en-GB" sz="1551"/>
              <a:t> interceptors, automatic request cancellation, and support for common data formats such as JSON and FormData.</a:t>
            </a:r>
            <a:endParaRPr sz="155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Char char="★"/>
            </a:pPr>
            <a:r>
              <a:rPr lang="en-GB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Front-End</a:t>
            </a:r>
            <a:endParaRPr/>
          </a:p>
        </p:txBody>
      </p:sp>
      <p:sp>
        <p:nvSpPr>
          <p:cNvPr id="249" name="Google Shape;249;p30"/>
          <p:cNvSpPr txBox="1"/>
          <p:nvPr>
            <p:ph idx="1" type="body"/>
          </p:nvPr>
        </p:nvSpPr>
        <p:spPr>
          <a:xfrm>
            <a:off x="819150" y="1538700"/>
            <a:ext cx="7619700" cy="33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14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52"/>
              <a:buChar char="●"/>
            </a:pPr>
            <a:r>
              <a:rPr b="1" lang="en-GB" sz="1551"/>
              <a:t>react-router-dom</a:t>
            </a:r>
            <a:r>
              <a:rPr lang="en-GB" sz="1551"/>
              <a:t>: A package that </a:t>
            </a:r>
            <a:r>
              <a:rPr b="1" lang="en-GB" sz="1551"/>
              <a:t>provides declarative routing for React applications</a:t>
            </a:r>
            <a:r>
              <a:rPr lang="en-GB" sz="1551"/>
              <a:t>, allowing users to </a:t>
            </a:r>
            <a:r>
              <a:rPr b="1" lang="en-GB" sz="1551"/>
              <a:t>navigate between different views and pages</a:t>
            </a:r>
            <a:r>
              <a:rPr lang="en-GB" sz="1551"/>
              <a:t> without a full page refresh.</a:t>
            </a:r>
            <a:endParaRPr sz="1551"/>
          </a:p>
          <a:p>
            <a:pPr indent="-32714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52"/>
              <a:buChar char="●"/>
            </a:pPr>
            <a:r>
              <a:rPr b="1" lang="en-GB" sz="1551"/>
              <a:t>react-scripts</a:t>
            </a:r>
            <a:r>
              <a:rPr lang="en-GB" sz="1551"/>
              <a:t>: A set of </a:t>
            </a:r>
            <a:r>
              <a:rPr b="1" lang="en-GB" sz="1551"/>
              <a:t>scripts and configuration files</a:t>
            </a:r>
            <a:r>
              <a:rPr lang="en-GB" sz="1551"/>
              <a:t> that are used by Create React App, a popular tool for </a:t>
            </a:r>
            <a:r>
              <a:rPr b="1" lang="en-GB" sz="1551"/>
              <a:t>quickly setting up and developing React applications</a:t>
            </a:r>
            <a:r>
              <a:rPr lang="en-GB" sz="1551"/>
              <a:t>.</a:t>
            </a:r>
            <a:endParaRPr sz="1551"/>
          </a:p>
          <a:p>
            <a:pPr indent="-32714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52"/>
              <a:buChar char="●"/>
            </a:pPr>
            <a:r>
              <a:rPr b="1" lang="en-GB" sz="1551"/>
              <a:t>tabler-icons-react</a:t>
            </a:r>
            <a:r>
              <a:rPr lang="en-GB" sz="1551"/>
              <a:t>: A library of over 1400 free and open-source SVG icons that can be used in React applications.</a:t>
            </a:r>
            <a:endParaRPr sz="1551"/>
          </a:p>
          <a:p>
            <a:pPr indent="-32714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52"/>
              <a:buChar char="●"/>
            </a:pPr>
            <a:r>
              <a:rPr b="1" lang="en-GB" sz="1551"/>
              <a:t>web-vitals</a:t>
            </a:r>
            <a:r>
              <a:rPr lang="en-GB" sz="1551"/>
              <a:t>: A library for measuring and reporting essential web performance metrics, such as the time it takes for a page to load and become interactive, with support for different types of devices and network conditions.</a:t>
            </a:r>
            <a:endParaRPr sz="1551"/>
          </a:p>
          <a:p>
            <a:pPr indent="-32714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52"/>
              <a:buChar char="●"/>
            </a:pPr>
            <a:r>
              <a:rPr b="1" lang="en-GB" sz="1551"/>
              <a:t>Mantine UI</a:t>
            </a:r>
            <a:r>
              <a:rPr lang="en-GB" sz="1551"/>
              <a:t>: React component library that provides </a:t>
            </a:r>
            <a:r>
              <a:rPr b="1" lang="en-GB" sz="1551"/>
              <a:t>a set of customizable and accessible UI components</a:t>
            </a:r>
            <a:r>
              <a:rPr lang="en-GB" sz="1551"/>
              <a:t>, including buttons, forms, modals, and more, with support for theming and customization.</a:t>
            </a:r>
            <a:endParaRPr sz="155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Char char="★"/>
            </a:pPr>
            <a:r>
              <a:rPr lang="en-GB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Back-End</a:t>
            </a:r>
            <a:endParaRPr/>
          </a:p>
        </p:txBody>
      </p:sp>
      <p:sp>
        <p:nvSpPr>
          <p:cNvPr id="255" name="Google Shape;255;p31"/>
          <p:cNvSpPr txBox="1"/>
          <p:nvPr>
            <p:ph idx="1" type="body"/>
          </p:nvPr>
        </p:nvSpPr>
        <p:spPr>
          <a:xfrm>
            <a:off x="819150" y="1634875"/>
            <a:ext cx="7505700" cy="26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28930" lvl="0" marL="457200" rtl="0" algn="l">
              <a:spcBef>
                <a:spcPts val="1500"/>
              </a:spcBef>
              <a:spcAft>
                <a:spcPts val="0"/>
              </a:spcAft>
              <a:buSzPct val="100000"/>
              <a:buChar char="●"/>
            </a:pPr>
            <a:r>
              <a:rPr b="1" lang="en-GB" sz="1708"/>
              <a:t>Express</a:t>
            </a:r>
            <a:r>
              <a:rPr lang="en-GB" sz="1708"/>
              <a:t>: Fast and minimalist web framework for Node.js used for building web applications and APIs.</a:t>
            </a:r>
            <a:endParaRPr sz="1708"/>
          </a:p>
          <a:p>
            <a:pPr indent="-32893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708"/>
              <a:t>Mongoose</a:t>
            </a:r>
            <a:r>
              <a:rPr lang="en-GB" sz="1708"/>
              <a:t>: MongoDB object modeling tool designed to work in an asynchronous environment that provides a schema-based solution to model data.</a:t>
            </a:r>
            <a:endParaRPr sz="1708"/>
          </a:p>
          <a:p>
            <a:pPr indent="-32893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708"/>
              <a:t>Body-parser</a:t>
            </a:r>
            <a:r>
              <a:rPr lang="en-GB" sz="1708"/>
              <a:t>: Middleware that extracts the entire body portion of an incoming request and exposes it on req.body.</a:t>
            </a:r>
            <a:endParaRPr sz="1708"/>
          </a:p>
          <a:p>
            <a:pPr indent="-32893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708"/>
              <a:t>ejs</a:t>
            </a:r>
            <a:r>
              <a:rPr lang="en-GB" sz="1708"/>
              <a:t>: Generate HTML markup with plain JavaScript.</a:t>
            </a:r>
            <a:endParaRPr sz="1708"/>
          </a:p>
          <a:p>
            <a:pPr indent="-32893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708"/>
              <a:t>cors</a:t>
            </a:r>
            <a:r>
              <a:rPr lang="en-GB" sz="1708"/>
              <a:t>: Middleware for handling Cross-Origin Resource Sharing (CORS) that allows a server to specify who can access its resources.</a:t>
            </a:r>
            <a:endParaRPr sz="1308">
              <a:solidFill>
                <a:srgbClr val="D1D5DB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708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1832575" y="488850"/>
            <a:ext cx="5377500" cy="75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3280"/>
              <a:t>CONTENT</a:t>
            </a:r>
            <a:endParaRPr b="1" sz="3280"/>
          </a:p>
        </p:txBody>
      </p:sp>
      <p:sp>
        <p:nvSpPr>
          <p:cNvPr id="135" name="Google Shape;135;p14"/>
          <p:cNvSpPr txBox="1"/>
          <p:nvPr/>
        </p:nvSpPr>
        <p:spPr>
          <a:xfrm>
            <a:off x="2322750" y="1384975"/>
            <a:ext cx="57234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★"/>
            </a:pPr>
            <a:r>
              <a:rPr lang="en-GB" sz="2700">
                <a:latin typeface="Calibri"/>
                <a:ea typeface="Calibri"/>
                <a:cs typeface="Calibri"/>
                <a:sym typeface="Calibri"/>
              </a:rPr>
              <a:t>Introduction(</a:t>
            </a:r>
            <a:r>
              <a:rPr lang="en-GB" sz="2700">
                <a:latin typeface="Calibri"/>
                <a:ea typeface="Calibri"/>
                <a:cs typeface="Calibri"/>
                <a:sym typeface="Calibri"/>
              </a:rPr>
              <a:t>Y.Tang</a:t>
            </a:r>
            <a:r>
              <a:rPr lang="en-GB" sz="2700">
                <a:latin typeface="Calibri"/>
                <a:ea typeface="Calibri"/>
                <a:cs typeface="Calibri"/>
                <a:sym typeface="Calibri"/>
              </a:rPr>
              <a:t>)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★"/>
            </a:pPr>
            <a:r>
              <a:rPr lang="en-GB" sz="2700">
                <a:latin typeface="Calibri"/>
                <a:ea typeface="Calibri"/>
                <a:cs typeface="Calibri"/>
                <a:sym typeface="Calibri"/>
              </a:rPr>
              <a:t>Features &amp; Functionalities (</a:t>
            </a:r>
            <a:r>
              <a:rPr lang="en-GB" sz="2700">
                <a:latin typeface="Calibri"/>
                <a:ea typeface="Calibri"/>
                <a:cs typeface="Calibri"/>
                <a:sym typeface="Calibri"/>
              </a:rPr>
              <a:t>Y.Tang</a:t>
            </a:r>
            <a:r>
              <a:rPr lang="en-GB" sz="2700">
                <a:latin typeface="Calibri"/>
                <a:ea typeface="Calibri"/>
                <a:cs typeface="Calibri"/>
                <a:sym typeface="Calibri"/>
              </a:rPr>
              <a:t>)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★"/>
            </a:pPr>
            <a:r>
              <a:rPr lang="en-GB" sz="2700">
                <a:latin typeface="Calibri"/>
                <a:ea typeface="Calibri"/>
                <a:cs typeface="Calibri"/>
                <a:sym typeface="Calibri"/>
              </a:rPr>
              <a:t>Technologies (C.Xiong)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★"/>
            </a:pPr>
            <a:r>
              <a:rPr lang="en-GB" sz="2700">
                <a:latin typeface="Calibri"/>
                <a:ea typeface="Calibri"/>
                <a:cs typeface="Calibri"/>
                <a:sym typeface="Calibri"/>
              </a:rPr>
              <a:t>Challenges (C.Xiong)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★"/>
            </a:pPr>
            <a:r>
              <a:rPr lang="en-GB" sz="2700">
                <a:latin typeface="Calibri"/>
                <a:ea typeface="Calibri"/>
                <a:cs typeface="Calibri"/>
                <a:sym typeface="Calibri"/>
              </a:rPr>
              <a:t>Roles / Contributions (C.Xiong)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Char char="★"/>
            </a:pPr>
            <a:r>
              <a:rPr lang="en-GB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Back</a:t>
            </a:r>
            <a:r>
              <a:rPr lang="en-GB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-End</a:t>
            </a:r>
            <a:endParaRPr/>
          </a:p>
        </p:txBody>
      </p:sp>
      <p:sp>
        <p:nvSpPr>
          <p:cNvPr id="261" name="Google Shape;261;p32"/>
          <p:cNvSpPr txBox="1"/>
          <p:nvPr>
            <p:ph idx="1" type="body"/>
          </p:nvPr>
        </p:nvSpPr>
        <p:spPr>
          <a:xfrm>
            <a:off x="819150" y="1634875"/>
            <a:ext cx="7505700" cy="26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Secured Password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800"/>
              <a:t>AES algorithm</a:t>
            </a:r>
            <a:r>
              <a:rPr lang="en-GB" sz="1800"/>
              <a:t> of the dependency ‘</a:t>
            </a:r>
            <a:r>
              <a:rPr b="1" lang="en-GB" sz="1800"/>
              <a:t>crypto-js</a:t>
            </a:r>
            <a:r>
              <a:rPr lang="en-GB" sz="1800"/>
              <a:t>’ is applied in our app.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It encrypts the passwords into a string of characters, from which the original password is unlikely to be retrieved.</a:t>
            </a:r>
            <a:endParaRPr sz="18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800"/>
              <a:t>Json web token authentication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800"/>
              <a:t>‘jsonwebtoken’</a:t>
            </a:r>
            <a:r>
              <a:rPr lang="en-GB" sz="1800"/>
              <a:t> can not only verify the status of the users but also let users log in for a period of time without filling the log-in information again.</a:t>
            </a:r>
            <a:endParaRPr sz="1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Challenges</a:t>
            </a:r>
            <a:endParaRPr sz="3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Char char="★"/>
            </a:pPr>
            <a:r>
              <a:rPr lang="en-GB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Challenges</a:t>
            </a:r>
            <a:endParaRPr/>
          </a:p>
        </p:txBody>
      </p:sp>
      <p:sp>
        <p:nvSpPr>
          <p:cNvPr id="272" name="Google Shape;272;p34"/>
          <p:cNvSpPr txBox="1"/>
          <p:nvPr>
            <p:ph idx="1" type="body"/>
          </p:nvPr>
        </p:nvSpPr>
        <p:spPr>
          <a:xfrm>
            <a:off x="819150" y="1739050"/>
            <a:ext cx="7505700" cy="26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Back-End: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Secured Password (‘crypto-js’, AES algorithm)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Json web token authentication (‘jsonwebtoken’)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Different functionality for general users and administrators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Front-End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Unify the styles of different pages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Guarantee the user experience(</a:t>
            </a:r>
            <a:r>
              <a:rPr lang="en-GB" sz="1800"/>
              <a:t>easy to use and intuitive)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Integration with back-end</a:t>
            </a:r>
            <a:endParaRPr sz="1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Roles &amp; Contributions</a:t>
            </a:r>
            <a:endParaRPr sz="3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 txBox="1"/>
          <p:nvPr>
            <p:ph type="title"/>
          </p:nvPr>
        </p:nvSpPr>
        <p:spPr>
          <a:xfrm>
            <a:off x="730138" y="498625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Roles &amp; Contributions</a:t>
            </a:r>
            <a:endParaRPr b="1"/>
          </a:p>
        </p:txBody>
      </p:sp>
      <p:sp>
        <p:nvSpPr>
          <p:cNvPr id="283" name="Google Shape;283;p36"/>
          <p:cNvSpPr txBox="1"/>
          <p:nvPr>
            <p:ph idx="1" type="subTitle"/>
          </p:nvPr>
        </p:nvSpPr>
        <p:spPr>
          <a:xfrm>
            <a:off x="730138" y="1123575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b="1" lang="en-GB"/>
              <a:t>Group Name: Lamborghini</a:t>
            </a:r>
            <a:endParaRPr b="1"/>
          </a:p>
        </p:txBody>
      </p:sp>
      <p:graphicFrame>
        <p:nvGraphicFramePr>
          <p:cNvPr id="284" name="Google Shape;284;p36"/>
          <p:cNvGraphicFramePr/>
          <p:nvPr/>
        </p:nvGraphicFramePr>
        <p:xfrm>
          <a:off x="544150" y="15171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{D5861A57-B2F9-459B-82FD-96A0A39EE2CC}</a:tableStyleId>
              </a:tblPr>
              <a:tblGrid>
                <a:gridCol w="1731625"/>
                <a:gridCol w="2110225"/>
                <a:gridCol w="4407000"/>
              </a:tblGrid>
              <a:tr h="48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Name</a:t>
                      </a:r>
                      <a:endParaRPr b="1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Role</a:t>
                      </a:r>
                      <a:endParaRPr b="1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Contribution</a:t>
                      </a:r>
                      <a:endParaRPr b="1"/>
                    </a:p>
                  </a:txBody>
                  <a:tcPr marT="91425" marB="91425" marR="91425" marL="91425" anchor="ctr"/>
                </a:tc>
              </a:tr>
              <a:tr h="658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Chengzhuo Xiong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Project Manager &amp; </a:t>
                      </a:r>
                      <a:r>
                        <a:rPr lang="en-GB"/>
                        <a:t>Back-end Developer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1. Developed the APIs for authentication and users 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2. Established the web tokens for user verification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3. Debug the whole project code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4. Participated for making the slides (Introduction &amp; Features)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48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Yutong Tang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Project Designer &amp;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Back-end Developer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1. Established the data models for products/transactions/users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2. Developed the APIs for products and transactions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3. Participated for making the slides (Technologies &amp; Challenges)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48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Shiyuan Luo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Project Designer &amp; </a:t>
                      </a:r>
                      <a:r>
                        <a:rPr lang="en-GB"/>
                        <a:t>Front-end Developer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1. Created the website's structure, styling, and interactivity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2. Integrated front-end components with the website's back-end systems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3. Wrote the project report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48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Sizhe Fu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Project Designer &amp; Front-end Developer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1. Created the website's structure, styling, and interactivity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2. Worked for responsive design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3. Integrated front-end components with the website's back-end systems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Thanks!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290" name="Google Shape;290;p37"/>
          <p:cNvSpPr txBox="1"/>
          <p:nvPr>
            <p:ph idx="4294967295" type="subTitle"/>
          </p:nvPr>
        </p:nvSpPr>
        <p:spPr>
          <a:xfrm>
            <a:off x="3030325" y="4119200"/>
            <a:ext cx="3094200" cy="6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-GB" sz="1390"/>
              <a:t>Group: Lamborghini</a:t>
            </a:r>
            <a:endParaRPr b="1" sz="1390"/>
          </a:p>
          <a:p>
            <a:pPr indent="0" lvl="0" marL="0" rtl="0" algn="ctr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b="1" lang="en-GB" sz="1390"/>
              <a:t>Date: 04/27/2023</a:t>
            </a:r>
            <a:endParaRPr b="1" sz="139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Char char="★"/>
            </a:pPr>
            <a:r>
              <a:rPr lang="en-GB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/>
          </a:p>
        </p:txBody>
      </p:sp>
      <p:sp>
        <p:nvSpPr>
          <p:cNvPr id="146" name="Google Shape;146;p16"/>
          <p:cNvSpPr txBox="1"/>
          <p:nvPr>
            <p:ph idx="1" type="body"/>
          </p:nvPr>
        </p:nvSpPr>
        <p:spPr>
          <a:xfrm>
            <a:off x="819150" y="1739050"/>
            <a:ext cx="7505700" cy="26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Simple E-Commercial website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Built with MERN stack (</a:t>
            </a:r>
            <a:r>
              <a:rPr lang="en-GB" sz="1700"/>
              <a:t>MongoDB, Express, React, NodeJS)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With general online shopping website features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Contains products with several different categories (</a:t>
            </a:r>
            <a:r>
              <a:rPr lang="en-GB" sz="1700"/>
              <a:t>Accessories, Desktops, Laptops, Phones, Tablets, Watches, Vehicles, Clothes, Toys, Decorations)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Guests can Browse/Select different products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Register as users to add them into shopping cart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Administrators are able to manage all the products &amp; users</a:t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type="title"/>
          </p:nvPr>
        </p:nvSpPr>
        <p:spPr>
          <a:xfrm>
            <a:off x="1888675" y="1723025"/>
            <a:ext cx="5377500" cy="13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Features &amp; Functionalities</a:t>
            </a:r>
            <a:endParaRPr sz="3700"/>
          </a:p>
        </p:txBody>
      </p:sp>
      <p:sp>
        <p:nvSpPr>
          <p:cNvPr id="152" name="Google Shape;152;p17"/>
          <p:cNvSpPr txBox="1"/>
          <p:nvPr>
            <p:ph idx="4294967295" type="body"/>
          </p:nvPr>
        </p:nvSpPr>
        <p:spPr>
          <a:xfrm>
            <a:off x="3383725" y="3149525"/>
            <a:ext cx="2387400" cy="10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Guests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General Users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Administrators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>
            <p:ph type="title"/>
          </p:nvPr>
        </p:nvSpPr>
        <p:spPr>
          <a:xfrm>
            <a:off x="819150" y="388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/>
              <a:t>Guests</a:t>
            </a:r>
            <a:endParaRPr/>
          </a:p>
        </p:txBody>
      </p:sp>
      <p:sp>
        <p:nvSpPr>
          <p:cNvPr id="158" name="Google Shape;158;p18"/>
          <p:cNvSpPr txBox="1"/>
          <p:nvPr>
            <p:ph idx="1" type="body"/>
          </p:nvPr>
        </p:nvSpPr>
        <p:spPr>
          <a:xfrm>
            <a:off x="819150" y="1045075"/>
            <a:ext cx="36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Browse the recently added products</a:t>
            </a:r>
            <a:endParaRPr sz="1500"/>
          </a:p>
        </p:txBody>
      </p:sp>
      <p:sp>
        <p:nvSpPr>
          <p:cNvPr id="159" name="Google Shape;159;p18"/>
          <p:cNvSpPr txBox="1"/>
          <p:nvPr>
            <p:ph idx="2" type="body"/>
          </p:nvPr>
        </p:nvSpPr>
        <p:spPr>
          <a:xfrm>
            <a:off x="4702900" y="1045075"/>
            <a:ext cx="36861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Register as a user</a:t>
            </a:r>
            <a:endParaRPr sz="1500"/>
          </a:p>
        </p:txBody>
      </p:sp>
      <p:pic>
        <p:nvPicPr>
          <p:cNvPr id="160" name="Google Shape;16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75" y="1699100"/>
            <a:ext cx="4081024" cy="2783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2902" y="1699100"/>
            <a:ext cx="4136300" cy="2783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/>
          <p:nvPr>
            <p:ph type="title"/>
          </p:nvPr>
        </p:nvSpPr>
        <p:spPr>
          <a:xfrm>
            <a:off x="827150" y="452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/>
              <a:t>Users</a:t>
            </a:r>
            <a:endParaRPr/>
          </a:p>
        </p:txBody>
      </p:sp>
      <p:sp>
        <p:nvSpPr>
          <p:cNvPr id="167" name="Google Shape;167;p19"/>
          <p:cNvSpPr txBox="1"/>
          <p:nvPr>
            <p:ph idx="1" type="body"/>
          </p:nvPr>
        </p:nvSpPr>
        <p:spPr>
          <a:xfrm>
            <a:off x="827150" y="1109175"/>
            <a:ext cx="36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Log In</a:t>
            </a:r>
            <a:endParaRPr sz="1500"/>
          </a:p>
        </p:txBody>
      </p:sp>
      <p:sp>
        <p:nvSpPr>
          <p:cNvPr id="168" name="Google Shape;168;p19"/>
          <p:cNvSpPr txBox="1"/>
          <p:nvPr>
            <p:ph idx="2" type="body"/>
          </p:nvPr>
        </p:nvSpPr>
        <p:spPr>
          <a:xfrm>
            <a:off x="4710900" y="1109175"/>
            <a:ext cx="36861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Filter Products By its name/category</a:t>
            </a:r>
            <a:endParaRPr sz="1500"/>
          </a:p>
        </p:txBody>
      </p:sp>
      <p:pic>
        <p:nvPicPr>
          <p:cNvPr id="169" name="Google Shape;16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094" y="1570575"/>
            <a:ext cx="4175855" cy="310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04050"/>
            <a:ext cx="4324173" cy="3033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827175" y="444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/>
              <a:t>Users</a:t>
            </a:r>
            <a:endParaRPr/>
          </a:p>
        </p:txBody>
      </p:sp>
      <p:sp>
        <p:nvSpPr>
          <p:cNvPr id="176" name="Google Shape;176;p20"/>
          <p:cNvSpPr txBox="1"/>
          <p:nvPr>
            <p:ph idx="1" type="body"/>
          </p:nvPr>
        </p:nvSpPr>
        <p:spPr>
          <a:xfrm>
            <a:off x="827175" y="1101175"/>
            <a:ext cx="36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Add Products into Shopping Cart</a:t>
            </a:r>
            <a:endParaRPr sz="1500"/>
          </a:p>
        </p:txBody>
      </p:sp>
      <p:sp>
        <p:nvSpPr>
          <p:cNvPr id="177" name="Google Shape;177;p20"/>
          <p:cNvSpPr txBox="1"/>
          <p:nvPr>
            <p:ph idx="2" type="body"/>
          </p:nvPr>
        </p:nvSpPr>
        <p:spPr>
          <a:xfrm>
            <a:off x="4710925" y="1101175"/>
            <a:ext cx="36861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View/Edit shopping cart &amp; Place order</a:t>
            </a:r>
            <a:endParaRPr sz="1500"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575" y="1802850"/>
            <a:ext cx="3949972" cy="25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2811" y="1802850"/>
            <a:ext cx="4312488" cy="253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819150" y="4609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/>
              <a:t>Users</a:t>
            </a:r>
            <a:endParaRPr/>
          </a:p>
        </p:txBody>
      </p:sp>
      <p:sp>
        <p:nvSpPr>
          <p:cNvPr id="185" name="Google Shape;185;p21"/>
          <p:cNvSpPr txBox="1"/>
          <p:nvPr>
            <p:ph idx="1" type="body"/>
          </p:nvPr>
        </p:nvSpPr>
        <p:spPr>
          <a:xfrm>
            <a:off x="819150" y="1117200"/>
            <a:ext cx="36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View profile &amp; transactions</a:t>
            </a:r>
            <a:endParaRPr sz="1500"/>
          </a:p>
        </p:txBody>
      </p:sp>
      <p:pic>
        <p:nvPicPr>
          <p:cNvPr id="186" name="Google Shape;1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600" y="1485850"/>
            <a:ext cx="6020451" cy="3260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